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6" r:id="rId2"/>
    <p:sldId id="910" r:id="rId3"/>
    <p:sldId id="919" r:id="rId4"/>
    <p:sldId id="385" r:id="rId5"/>
    <p:sldId id="423" r:id="rId6"/>
    <p:sldId id="614" r:id="rId7"/>
    <p:sldId id="932" r:id="rId8"/>
    <p:sldId id="378" r:id="rId9"/>
    <p:sldId id="379" r:id="rId10"/>
    <p:sldId id="380" r:id="rId11"/>
    <p:sldId id="922" r:id="rId12"/>
    <p:sldId id="384" r:id="rId13"/>
    <p:sldId id="381" r:id="rId14"/>
    <p:sldId id="626" r:id="rId15"/>
    <p:sldId id="387" r:id="rId16"/>
    <p:sldId id="388" r:id="rId17"/>
    <p:sldId id="389" r:id="rId18"/>
    <p:sldId id="391" r:id="rId19"/>
    <p:sldId id="392" r:id="rId20"/>
    <p:sldId id="921" r:id="rId21"/>
    <p:sldId id="931" r:id="rId22"/>
    <p:sldId id="405" r:id="rId23"/>
    <p:sldId id="920" r:id="rId24"/>
    <p:sldId id="398" r:id="rId25"/>
    <p:sldId id="399" r:id="rId26"/>
    <p:sldId id="394" r:id="rId27"/>
    <p:sldId id="396" r:id="rId28"/>
    <p:sldId id="936" r:id="rId29"/>
    <p:sldId id="937" r:id="rId30"/>
    <p:sldId id="938" r:id="rId31"/>
    <p:sldId id="939" r:id="rId32"/>
    <p:sldId id="941" r:id="rId33"/>
    <p:sldId id="935" r:id="rId34"/>
    <p:sldId id="934" r:id="rId35"/>
    <p:sldId id="923" r:id="rId36"/>
    <p:sldId id="400" r:id="rId37"/>
    <p:sldId id="926" r:id="rId38"/>
    <p:sldId id="402" r:id="rId39"/>
    <p:sldId id="925" r:id="rId40"/>
    <p:sldId id="403" r:id="rId41"/>
    <p:sldId id="406" r:id="rId42"/>
    <p:sldId id="404" r:id="rId43"/>
    <p:sldId id="408" r:id="rId44"/>
    <p:sldId id="409" r:id="rId45"/>
    <p:sldId id="916" r:id="rId46"/>
    <p:sldId id="410" r:id="rId47"/>
    <p:sldId id="915" r:id="rId48"/>
    <p:sldId id="928" r:id="rId49"/>
    <p:sldId id="917" r:id="rId50"/>
    <p:sldId id="412" r:id="rId51"/>
    <p:sldId id="413" r:id="rId52"/>
    <p:sldId id="414" r:id="rId53"/>
    <p:sldId id="416" r:id="rId54"/>
    <p:sldId id="417" r:id="rId55"/>
    <p:sldId id="418" r:id="rId56"/>
    <p:sldId id="419" r:id="rId57"/>
    <p:sldId id="415" r:id="rId58"/>
    <p:sldId id="420" r:id="rId59"/>
    <p:sldId id="918" r:id="rId60"/>
    <p:sldId id="930" r:id="rId61"/>
    <p:sldId id="929" r:id="rId62"/>
    <p:sldId id="545" r:id="rId63"/>
    <p:sldId id="891" r:id="rId64"/>
    <p:sldId id="607" r:id="rId65"/>
    <p:sldId id="912" r:id="rId66"/>
    <p:sldId id="618" r:id="rId67"/>
    <p:sldId id="421" r:id="rId68"/>
    <p:sldId id="927" r:id="rId69"/>
    <p:sldId id="901" r:id="rId70"/>
    <p:sldId id="903" r:id="rId71"/>
    <p:sldId id="904" r:id="rId72"/>
    <p:sldId id="905" r:id="rId73"/>
    <p:sldId id="909" r:id="rId74"/>
    <p:sldId id="906" r:id="rId75"/>
    <p:sldId id="907" r:id="rId76"/>
    <p:sldId id="908" r:id="rId77"/>
    <p:sldId id="933" r:id="rId78"/>
    <p:sldId id="911"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10"/>
            <p14:sldId id="919"/>
            <p14:sldId id="385"/>
            <p14:sldId id="423"/>
            <p14:sldId id="614"/>
            <p14:sldId id="932"/>
            <p14:sldId id="378"/>
            <p14:sldId id="379"/>
            <p14:sldId id="380"/>
            <p14:sldId id="922"/>
            <p14:sldId id="384"/>
            <p14:sldId id="381"/>
            <p14:sldId id="626"/>
            <p14:sldId id="387"/>
            <p14:sldId id="388"/>
            <p14:sldId id="389"/>
            <p14:sldId id="391"/>
            <p14:sldId id="392"/>
            <p14:sldId id="921"/>
            <p14:sldId id="931"/>
            <p14:sldId id="405"/>
            <p14:sldId id="920"/>
            <p14:sldId id="398"/>
            <p14:sldId id="399"/>
            <p14:sldId id="394"/>
            <p14:sldId id="396"/>
            <p14:sldId id="936"/>
            <p14:sldId id="937"/>
            <p14:sldId id="938"/>
            <p14:sldId id="939"/>
            <p14:sldId id="941"/>
            <p14:sldId id="935"/>
            <p14:sldId id="934"/>
            <p14:sldId id="923"/>
            <p14:sldId id="400"/>
            <p14:sldId id="926"/>
            <p14:sldId id="402"/>
            <p14:sldId id="925"/>
            <p14:sldId id="403"/>
            <p14:sldId id="406"/>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29"/>
            <p14:sldId id="545"/>
            <p14:sldId id="891"/>
            <p14:sldId id="607"/>
            <p14:sldId id="912"/>
            <p14:sldId id="618"/>
            <p14:sldId id="421"/>
            <p14:sldId id="927"/>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37" autoAdjust="0"/>
    <p:restoredTop sz="90216" autoAdjust="0"/>
  </p:normalViewPr>
  <p:slideViewPr>
    <p:cSldViewPr>
      <p:cViewPr varScale="1">
        <p:scale>
          <a:sx n="117" d="100"/>
          <a:sy n="117" d="100"/>
        </p:scale>
        <p:origin x="21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https://mp.weixin.qq.com/s/MIO-uwALL7_8cuFNfjgp5g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28274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3×3×3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7+2∗1</m:t>
                        </m:r>
                        <m:r>
                          <a:rPr lang="en-US" i="1" dirty="0">
                            <a:latin typeface="Cambria Math" panose="02040503050406030204" pitchFamily="18" charset="0"/>
                          </a:rPr>
                          <m:t>−3</m:t>
                        </m:r>
                      </m:e>
                    </m:d>
                    <m:r>
                      <a:rPr lang="en-US" b="0" i="1" dirty="0" smtClean="0">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3×3×1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+1=</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62</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66</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22.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3.png"/><Relationship Id="rId7" Type="http://schemas.openxmlformats.org/officeDocument/2006/relationships/image" Target="../media/image580.png"/><Relationship Id="rId12" Type="http://schemas.openxmlformats.org/officeDocument/2006/relationships/image" Target="../media/image63.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74.png"/><Relationship Id="rId9" Type="http://schemas.openxmlformats.org/officeDocument/2006/relationships/image" Target="../media/image600.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05.jpg"/></Relationships>
</file>

<file path=ppt/slides/_rels/slide7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10.jpg"/></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m:t>
                    </m:r>
                    <m:r>
                      <a:rPr lang="en-US" altLang="zh-CN" sz="3200" i="1">
                        <a:latin typeface="Cambria Math" panose="02040503050406030204" pitchFamily="18" charset="0"/>
                      </a:rPr>
                      <m:t>×</m:t>
                    </m:r>
                    <m:r>
                      <a:rPr lang="en-US" altLang="zh-CN" sz="3200" i="1">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3</m:t>
                        </m:r>
                      </m:e>
                    </m:d>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3</m:t>
                    </m:r>
                    <m:r>
                      <a:rPr lang="en-US" altLang="zh-CN" i="1">
                        <a:latin typeface="Cambria Math" panose="02040503050406030204" pitchFamily="18" charset="0"/>
                      </a:rPr>
                      <m:t>×</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If the input depth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then it does not make sense to have </a:t>
                </a:r>
                <a14:m>
                  <m:oMath xmlns:m="http://schemas.openxmlformats.org/officeDocument/2006/math">
                    <m:r>
                      <a:rPr lang="en-US" i="1" dirty="0">
                        <a:latin typeface="Cambria Math" panose="02040503050406030204" pitchFamily="18" charset="0"/>
                      </a:rPr>
                      <m:t>1×1</m:t>
                    </m:r>
                  </m:oMath>
                </a14:m>
                <a:r>
                  <a:rPr lang="en-US" dirty="0"/>
                  <a:t> filters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D708-37A3-4C9E-8403-48978AB1B2D2}"/>
              </a:ext>
            </a:extLst>
          </p:cNvPr>
          <p:cNvSpPr>
            <a:spLocks noGrp="1"/>
          </p:cNvSpPr>
          <p:nvPr>
            <p:ph type="title"/>
          </p:nvPr>
        </p:nvSpPr>
        <p:spPr>
          <a:xfrm>
            <a:off x="457200" y="216817"/>
            <a:ext cx="8229600" cy="868362"/>
          </a:xfrm>
        </p:spPr>
        <p:txBody>
          <a:bodyPr/>
          <a:lstStyle/>
          <a:p>
            <a:r>
              <a:rPr lang="en-US" dirty="0"/>
              <a:t>Transposed Convolution</a:t>
            </a:r>
            <a:endParaRPr lang="en-SE" dirty="0"/>
          </a:p>
        </p:txBody>
      </p:sp>
      <p:sp>
        <p:nvSpPr>
          <p:cNvPr id="3" name="Content Placeholder 2">
            <a:extLst>
              <a:ext uri="{FF2B5EF4-FFF2-40B4-BE49-F238E27FC236}">
                <a16:creationId xmlns:a16="http://schemas.microsoft.com/office/drawing/2014/main" id="{2611596B-8F5F-4DCC-A7AB-D266C393DBD7}"/>
              </a:ext>
            </a:extLst>
          </p:cNvPr>
          <p:cNvSpPr>
            <a:spLocks noGrp="1"/>
          </p:cNvSpPr>
          <p:nvPr>
            <p:ph idx="1"/>
          </p:nvPr>
        </p:nvSpPr>
        <p:spPr>
          <a:xfrm>
            <a:off x="457200" y="980728"/>
            <a:ext cx="8229600" cy="1913906"/>
          </a:xfrm>
        </p:spPr>
        <p:txBody>
          <a:bodyPr>
            <a:normAutofit fontScale="62500" lnSpcReduction="20000"/>
          </a:bodyPr>
          <a:lstStyle/>
          <a:p>
            <a:r>
              <a:rPr lang="en-US" dirty="0"/>
              <a:t>The output of Transposed Convolution has larger spatial size than the input (up-sampling)</a:t>
            </a:r>
          </a:p>
          <a:p>
            <a:pPr lvl="1"/>
            <a:r>
              <a:rPr lang="en-US" dirty="0"/>
              <a:t>Right fig shows fractionally-</a:t>
            </a:r>
            <a:r>
              <a:rPr lang="en-US" dirty="0" err="1"/>
              <a:t>strided</a:t>
            </a:r>
            <a:r>
              <a:rPr lang="en-US" dirty="0"/>
              <a:t> convolution, where zeros are inserted between input elements, which makes the kernel move at a slower pace than with unit strides</a:t>
            </a:r>
            <a:endParaRPr lang="en-SE" dirty="0"/>
          </a:p>
          <a:p>
            <a:r>
              <a:rPr lang="en-US" dirty="0"/>
              <a:t>Applications include image super-resolution, segmentation, auto-encoders, etc. </a:t>
            </a:r>
            <a:endParaRPr lang="en-SE" dirty="0"/>
          </a:p>
        </p:txBody>
      </p:sp>
      <p:sp>
        <p:nvSpPr>
          <p:cNvPr id="4" name="Slide Number Placeholder 3">
            <a:extLst>
              <a:ext uri="{FF2B5EF4-FFF2-40B4-BE49-F238E27FC236}">
                <a16:creationId xmlns:a16="http://schemas.microsoft.com/office/drawing/2014/main" id="{F87E4D24-C28C-4B0D-A9D2-AE3B0CFDA7B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17FB8512-A7F6-4C6A-8D64-9ED706B5D767}"/>
              </a:ext>
            </a:extLst>
          </p:cNvPr>
          <p:cNvPicPr>
            <a:picLocks noChangeAspect="1"/>
          </p:cNvPicPr>
          <p:nvPr/>
        </p:nvPicPr>
        <p:blipFill>
          <a:blip r:embed="rId2"/>
          <a:stretch>
            <a:fillRect/>
          </a:stretch>
        </p:blipFill>
        <p:spPr>
          <a:xfrm>
            <a:off x="683568" y="2894634"/>
            <a:ext cx="3285816" cy="3688728"/>
          </a:xfrm>
          <a:prstGeom prst="rect">
            <a:avLst/>
          </a:prstGeom>
        </p:spPr>
      </p:pic>
      <p:pic>
        <p:nvPicPr>
          <p:cNvPr id="8" name="Picture 7">
            <a:extLst>
              <a:ext uri="{FF2B5EF4-FFF2-40B4-BE49-F238E27FC236}">
                <a16:creationId xmlns:a16="http://schemas.microsoft.com/office/drawing/2014/main" id="{134C461A-3B05-4C88-A268-E0A7DAE014CD}"/>
              </a:ext>
            </a:extLst>
          </p:cNvPr>
          <p:cNvPicPr>
            <a:picLocks noChangeAspect="1"/>
          </p:cNvPicPr>
          <p:nvPr/>
        </p:nvPicPr>
        <p:blipFill>
          <a:blip r:embed="rId3"/>
          <a:stretch>
            <a:fillRect/>
          </a:stretch>
        </p:blipFill>
        <p:spPr>
          <a:xfrm>
            <a:off x="4232936" y="2564904"/>
            <a:ext cx="3772089" cy="4293096"/>
          </a:xfrm>
          <a:prstGeom prst="rect">
            <a:avLst/>
          </a:prstGeom>
        </p:spPr>
      </p:pic>
    </p:spTree>
    <p:extLst>
      <p:ext uri="{BB962C8B-B14F-4D97-AF65-F5344CB8AC3E}">
        <p14:creationId xmlns:p14="http://schemas.microsoft.com/office/powerpoint/2010/main" val="706252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p:txBody>
          <a:bodyPr/>
          <a:lstStyle/>
          <a:p>
            <a:r>
              <a:rPr lang="en-US" dirty="0"/>
              <a:t>Zeros are inserted between filter elements to increase receptive field size without increasing # params.</a:t>
            </a:r>
            <a:endParaRPr lang="en-SE" dirty="0"/>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457200" y="3236442"/>
            <a:ext cx="8353425" cy="3228975"/>
          </a:xfrm>
          <a:prstGeom prst="rect">
            <a:avLst/>
          </a:prstGeom>
        </p:spPr>
      </p:pic>
    </p:spTree>
    <p:extLst>
      <p:ext uri="{BB962C8B-B14F-4D97-AF65-F5344CB8AC3E}">
        <p14:creationId xmlns:p14="http://schemas.microsoft.com/office/powerpoint/2010/main" val="1711803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92172"/>
            <a:ext cx="4680520" cy="34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02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CCA-3EDA-4325-B003-DE579D321D68}"/>
              </a:ext>
            </a:extLst>
          </p:cNvPr>
          <p:cNvSpPr>
            <a:spLocks noGrp="1"/>
          </p:cNvSpPr>
          <p:nvPr>
            <p:ph type="title"/>
          </p:nvPr>
        </p:nvSpPr>
        <p:spPr>
          <a:xfrm>
            <a:off x="457200" y="14626"/>
            <a:ext cx="8229600" cy="868362"/>
          </a:xfrm>
        </p:spPr>
        <p:txBody>
          <a:bodyPr/>
          <a:lstStyle/>
          <a:p>
            <a:r>
              <a:rPr lang="en-US" dirty="0"/>
              <a:t>Spatial Separable Convolution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53654E-F7E5-42E2-A969-E6C572CCF4B7}"/>
                  </a:ext>
                </a:extLst>
              </p:cNvPr>
              <p:cNvSpPr>
                <a:spLocks noGrp="1"/>
              </p:cNvSpPr>
              <p:nvPr>
                <p:ph idx="1"/>
              </p:nvPr>
            </p:nvSpPr>
            <p:spPr>
              <a:xfrm>
                <a:off x="179512" y="764704"/>
                <a:ext cx="3701410" cy="3816424"/>
              </a:xfrm>
            </p:spPr>
            <p:txBody>
              <a:bodyPr>
                <a:normAutofit/>
              </a:bodyPr>
              <a:lstStyle/>
              <a:p>
                <a:r>
                  <a:rPr lang="en-US" sz="1300" dirty="0"/>
                  <a:t>Helps reduce # params and # arithmetic operations, e.g., total # arithmetic operations:</a:t>
                </a:r>
              </a:p>
              <a:p>
                <a:r>
                  <a:rPr lang="en-US" sz="1300" dirty="0"/>
                  <a:t>Upper right: the Sobel kernel for detecting edges can be spatially separated (Not all kernels can be spatially separated)</a:t>
                </a:r>
              </a:p>
              <a:p>
                <a:r>
                  <a:rPr lang="en-US" sz="1300" dirty="0"/>
                  <a:t>Middle right: Regular convolution of a </a:t>
                </a:r>
                <a14:m>
                  <m:oMath xmlns:m="http://schemas.openxmlformats.org/officeDocument/2006/math">
                    <m:r>
                      <a:rPr lang="en-US" sz="1300" b="0" i="1" dirty="0" smtClean="0">
                        <a:latin typeface="Cambria Math" panose="02040503050406030204" pitchFamily="18" charset="0"/>
                      </a:rPr>
                      <m:t>3×3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3∗3</m:t>
                    </m:r>
                    <m:r>
                      <a:rPr lang="en-US" sz="1300" b="0" i="1" smtClean="0">
                        <a:latin typeface="Cambria Math" panose="02040503050406030204" pitchFamily="18" charset="0"/>
                      </a:rPr>
                      <m:t>∗</m:t>
                    </m:r>
                    <m:r>
                      <a:rPr lang="en-US" sz="1300" b="0" i="1" smtClean="0">
                        <a:latin typeface="Cambria Math" panose="02040503050406030204" pitchFamily="18" charset="0"/>
                      </a:rPr>
                      <m:t>3∗3</m:t>
                    </m:r>
                    <m:r>
                      <a:rPr lang="en-US" sz="1300" b="0" i="1" smtClean="0">
                        <a:latin typeface="Cambria Math" panose="02040503050406030204" pitchFamily="18" charset="0"/>
                      </a:rPr>
                      <m:t>=81</m:t>
                    </m:r>
                  </m:oMath>
                </a14:m>
                <a:r>
                  <a:rPr lang="en-US" sz="1300" dirty="0"/>
                  <a:t> (</a:t>
                </a:r>
                <a14:m>
                  <m:oMath xmlns:m="http://schemas.openxmlformats.org/officeDocument/2006/math">
                    <m:r>
                      <a:rPr lang="en-US" sz="1300" i="1">
                        <a:latin typeface="Cambria Math" panose="02040503050406030204" pitchFamily="18" charset="0"/>
                      </a:rPr>
                      <m:t>3∗3</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a:t>
                </a:r>
              </a:p>
              <a:p>
                <a:r>
                  <a:rPr lang="en-US" sz="1300" dirty="0"/>
                  <a:t>Bottom: Spatial Separable Convolution of a </a:t>
                </a:r>
                <a14:m>
                  <m:oMath xmlns:m="http://schemas.openxmlformats.org/officeDocument/2006/math">
                    <m:r>
                      <a:rPr lang="en-US" sz="1300" b="0" i="1" dirty="0" smtClean="0">
                        <a:latin typeface="Cambria Math" panose="02040503050406030204" pitchFamily="18" charset="0"/>
                      </a:rPr>
                      <m:t>3×1</m:t>
                    </m:r>
                  </m:oMath>
                </a14:m>
                <a:r>
                  <a:rPr lang="en-US" sz="1300" dirty="0"/>
                  <a:t> filter and </a:t>
                </a:r>
                <a14:m>
                  <m:oMath xmlns:m="http://schemas.openxmlformats.org/officeDocument/2006/math">
                    <m:r>
                      <a:rPr lang="en-US" sz="1300" b="0" i="1" dirty="0" smtClean="0">
                        <a:latin typeface="Cambria Math" panose="02040503050406030204" pitchFamily="18" charset="0"/>
                      </a:rPr>
                      <m:t>1</m:t>
                    </m:r>
                    <m:r>
                      <a:rPr lang="en-US" sz="1300" i="1" dirty="0">
                        <a:latin typeface="Cambria Math" panose="02040503050406030204" pitchFamily="18" charset="0"/>
                      </a:rPr>
                      <m:t>×</m:t>
                    </m:r>
                    <m:r>
                      <a:rPr lang="en-US" sz="1300" b="0" i="1" dirty="0" smtClean="0">
                        <a:latin typeface="Cambria Math" panose="02040503050406030204" pitchFamily="18" charset="0"/>
                      </a:rPr>
                      <m:t>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m:t>
                    </m:r>
                    <m:r>
                      <a:rPr lang="en-US" sz="1300" b="0" i="1" smtClean="0">
                        <a:latin typeface="Cambria Math" panose="02040503050406030204" pitchFamily="18" charset="0"/>
                      </a:rPr>
                      <m:t>∗1</m:t>
                    </m:r>
                    <m:r>
                      <a:rPr lang="en-US" sz="1300" i="1">
                        <a:latin typeface="Cambria Math" panose="02040503050406030204" pitchFamily="18" charset="0"/>
                      </a:rPr>
                      <m:t>∗</m:t>
                    </m:r>
                    <m:r>
                      <a:rPr lang="en-US" sz="1300" b="0" i="1" smtClean="0">
                        <a:latin typeface="Cambria Math" panose="02040503050406030204" pitchFamily="18" charset="0"/>
                      </a:rPr>
                      <m:t>5∗3</m:t>
                    </m:r>
                    <m:r>
                      <a:rPr lang="en-US" sz="1300" b="0" i="1" smtClean="0">
                        <a:latin typeface="Cambria Math" panose="02040503050406030204" pitchFamily="18" charset="0"/>
                      </a:rPr>
                      <m:t>+3</m:t>
                    </m:r>
                    <m:r>
                      <a:rPr lang="en-US" sz="1300" b="0" i="1" smtClean="0">
                        <a:latin typeface="Cambria Math" panose="02040503050406030204" pitchFamily="18" charset="0"/>
                      </a:rPr>
                      <m:t>∗1</m:t>
                    </m:r>
                    <m:r>
                      <a:rPr lang="en-US" sz="1300" b="0" i="1" smtClean="0">
                        <a:latin typeface="Cambria Math" panose="02040503050406030204" pitchFamily="18" charset="0"/>
                      </a:rPr>
                      <m:t>∗</m:t>
                    </m:r>
                    <m:r>
                      <a:rPr lang="en-US" sz="1300" i="1">
                        <a:latin typeface="Cambria Math" panose="02040503050406030204" pitchFamily="18" charset="0"/>
                      </a:rPr>
                      <m:t>3∗3</m:t>
                    </m:r>
                    <m:r>
                      <a:rPr lang="en-US" sz="1300" i="1">
                        <a:latin typeface="Cambria Math" panose="02040503050406030204" pitchFamily="18" charset="0"/>
                      </a:rPr>
                      <m:t>=</m:t>
                    </m:r>
                    <m:r>
                      <a:rPr lang="en-US" sz="1300" b="0" i="1" smtClean="0">
                        <a:latin typeface="Cambria Math" panose="02040503050406030204" pitchFamily="18" charset="0"/>
                      </a:rPr>
                      <m:t>72</m:t>
                    </m:r>
                  </m:oMath>
                </a14:m>
                <a:r>
                  <a:rPr lang="en-US" sz="1300" dirty="0"/>
                  <a:t>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5∗3</m:t>
                    </m:r>
                  </m:oMath>
                </a14:m>
                <a:r>
                  <a:rPr lang="en-US" sz="1300" dirty="0"/>
                  <a:t> positions for 1</a:t>
                </a:r>
                <a:r>
                  <a:rPr lang="en-US" sz="1300" baseline="30000" dirty="0"/>
                  <a:t>st</a:t>
                </a:r>
                <a:r>
                  <a:rPr lang="en-US" sz="1300" dirty="0"/>
                  <a:t> convolution, plus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 for 2</a:t>
                </a:r>
                <a:r>
                  <a:rPr lang="en-US" sz="1300" baseline="30000" dirty="0"/>
                  <a:t>nd</a:t>
                </a:r>
                <a:r>
                  <a:rPr lang="en-US" sz="1300" dirty="0"/>
                  <a:t> convolution)</a:t>
                </a:r>
                <a:endParaRPr lang="en-SE" sz="1300" dirty="0"/>
              </a:p>
            </p:txBody>
          </p:sp>
        </mc:Choice>
        <mc:Fallback>
          <p:sp>
            <p:nvSpPr>
              <p:cNvPr id="3" name="Content Placeholder 2">
                <a:extLst>
                  <a:ext uri="{FF2B5EF4-FFF2-40B4-BE49-F238E27FC236}">
                    <a16:creationId xmlns:a16="http://schemas.microsoft.com/office/drawing/2014/main" id="{3453654E-F7E5-42E2-A969-E6C572CCF4B7}"/>
                  </a:ext>
                </a:extLst>
              </p:cNvPr>
              <p:cNvSpPr>
                <a:spLocks noGrp="1" noRot="1" noChangeAspect="1" noMove="1" noResize="1" noEditPoints="1" noAdjustHandles="1" noChangeArrowheads="1" noChangeShapeType="1" noTextEdit="1"/>
              </p:cNvSpPr>
              <p:nvPr>
                <p:ph idx="1"/>
              </p:nvPr>
            </p:nvSpPr>
            <p:spPr>
              <a:xfrm>
                <a:off x="179512" y="764704"/>
                <a:ext cx="3701410" cy="3816424"/>
              </a:xfrm>
              <a:blipFill>
                <a:blip r:embed="rId2"/>
                <a:stretch>
                  <a:fillRect t="-160" r="-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C2BD4B-F79D-4AB3-93E1-CA8F6DB8E2E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3E5C4FD9-D2B8-4244-94F0-CB5FF6530BA5}"/>
              </a:ext>
            </a:extLst>
          </p:cNvPr>
          <p:cNvPicPr>
            <a:picLocks noChangeAspect="1"/>
          </p:cNvPicPr>
          <p:nvPr/>
        </p:nvPicPr>
        <p:blipFill>
          <a:blip r:embed="rId3"/>
          <a:stretch>
            <a:fillRect/>
          </a:stretch>
        </p:blipFill>
        <p:spPr>
          <a:xfrm>
            <a:off x="4024441" y="2348438"/>
            <a:ext cx="5012055" cy="1840230"/>
          </a:xfrm>
          <a:prstGeom prst="rect">
            <a:avLst/>
          </a:prstGeom>
        </p:spPr>
      </p:pic>
      <p:pic>
        <p:nvPicPr>
          <p:cNvPr id="6148" name="Picture 4" descr="Image">
            <a:extLst>
              <a:ext uri="{FF2B5EF4-FFF2-40B4-BE49-F238E27FC236}">
                <a16:creationId xmlns:a16="http://schemas.microsoft.com/office/drawing/2014/main" id="{EC59FCEC-4B1A-43D1-96C2-F81058C8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71" y="4188668"/>
            <a:ext cx="83534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C1F0AB2-3BCA-4B6D-BBCD-56EF5C8C7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441" y="1188433"/>
            <a:ext cx="5119559" cy="111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2C229E-9D4C-4C1D-982B-1FB1B95DB02F}"/>
              </a:ext>
            </a:extLst>
          </p:cNvPr>
          <p:cNvSpPr txBox="1"/>
          <p:nvPr/>
        </p:nvSpPr>
        <p:spPr>
          <a:xfrm>
            <a:off x="1957759" y="6604084"/>
            <a:ext cx="5804048" cy="253916"/>
          </a:xfrm>
          <a:prstGeom prst="rect">
            <a:avLst/>
          </a:prstGeom>
          <a:noFill/>
        </p:spPr>
        <p:txBody>
          <a:bodyPr wrap="square">
            <a:spAutoFit/>
          </a:bodyPr>
          <a:lstStyle/>
          <a:p>
            <a:r>
              <a:rPr lang="en-SE" sz="1050" dirty="0"/>
              <a:t>https://towardsdatascience.com/a-basic-introduction-to-separable-convolutions-b99ec3102728</a:t>
            </a:r>
          </a:p>
        </p:txBody>
      </p:sp>
    </p:spTree>
    <p:extLst>
      <p:ext uri="{BB962C8B-B14F-4D97-AF65-F5344CB8AC3E}">
        <p14:creationId xmlns:p14="http://schemas.microsoft.com/office/powerpoint/2010/main" val="100474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1877-41DC-40B0-B6E3-CE37DDAC93CA}"/>
              </a:ext>
            </a:extLst>
          </p:cNvPr>
          <p:cNvSpPr>
            <a:spLocks noGrp="1"/>
          </p:cNvSpPr>
          <p:nvPr>
            <p:ph type="title"/>
          </p:nvPr>
        </p:nvSpPr>
        <p:spPr>
          <a:xfrm>
            <a:off x="457200" y="116632"/>
            <a:ext cx="8229600" cy="868362"/>
          </a:xfrm>
        </p:spPr>
        <p:txBody>
          <a:bodyPr/>
          <a:lstStyle/>
          <a:p>
            <a:r>
              <a:rPr lang="en-US" sz="3200" dirty="0" err="1"/>
              <a:t>Depthwise</a:t>
            </a:r>
            <a:r>
              <a:rPr lang="en-US" sz="3200" dirty="0"/>
              <a:t> Separable Convolution: Review of Regular Convolution</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69BC0C-A935-44E8-A3CF-92FB65A7A15B}"/>
                  </a:ext>
                </a:extLst>
              </p:cNvPr>
              <p:cNvSpPr>
                <a:spLocks noGrp="1"/>
              </p:cNvSpPr>
              <p:nvPr>
                <p:ph idx="1"/>
              </p:nvPr>
            </p:nvSpPr>
            <p:spPr>
              <a:xfrm>
                <a:off x="0" y="1169835"/>
                <a:ext cx="3401421" cy="5571533"/>
              </a:xfrm>
            </p:spPr>
            <p:txBody>
              <a:bodyPr>
                <a:normAutofit fontScale="77500" lnSpcReduction="20000"/>
              </a:bodyPr>
              <a:lstStyle/>
              <a:p>
                <a:r>
                  <a:rPr lang="en-US" dirty="0"/>
                  <a:t>Upper right: Regular convolution of 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i="1" dirty="0">
                        <a:latin typeface="Cambria Math" panose="02040503050406030204" pitchFamily="18" charset="0"/>
                      </a:rPr>
                      <m:t>×</m:t>
                    </m:r>
                    <m:r>
                      <a:rPr lang="en-US" i="1" dirty="0">
                        <a:latin typeface="Cambria Math" panose="02040503050406030204" pitchFamily="18" charset="0"/>
                      </a:rPr>
                      <m:t>3</m:t>
                    </m:r>
                  </m:oMath>
                </a14:m>
                <a:r>
                  <a:rPr lang="en-US" dirty="0"/>
                  <a:t> filter with </a:t>
                </a:r>
                <a14:m>
                  <m:oMath xmlns:m="http://schemas.openxmlformats.org/officeDocument/2006/math">
                    <m:r>
                      <a:rPr lang="en-US" b="0" i="1" dirty="0" smtClean="0">
                        <a:latin typeface="Cambria Math" panose="02040503050406030204" pitchFamily="18" charset="0"/>
                      </a:rPr>
                      <m:t>7</m:t>
                    </m:r>
                    <m:r>
                      <a:rPr lang="en-US" i="1" dirty="0">
                        <a:latin typeface="Cambria Math" panose="02040503050406030204" pitchFamily="18" charset="0"/>
                      </a:rPr>
                      <m:t>×</m:t>
                    </m:r>
                    <m:r>
                      <a:rPr lang="en-US" i="1" dirty="0">
                        <a:latin typeface="Cambria Math" panose="02040503050406030204" pitchFamily="18" charset="0"/>
                      </a:rPr>
                      <m:t>7</m:t>
                    </m:r>
                    <m:r>
                      <a:rPr lang="en-US" i="1" dirty="0">
                        <a:latin typeface="Cambria Math" panose="02040503050406030204" pitchFamily="18" charset="0"/>
                      </a:rPr>
                      <m:t>×</m:t>
                    </m:r>
                    <m:r>
                      <a:rPr lang="en-US" i="1" dirty="0">
                        <a:latin typeface="Cambria Math" panose="02040503050406030204" pitchFamily="18" charset="0"/>
                      </a:rPr>
                      <m:t>3</m:t>
                    </m:r>
                  </m:oMath>
                </a14:m>
                <a:r>
                  <a:rPr lang="en-US" dirty="0"/>
                  <a:t> input: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oMath>
                </a14:m>
                <a:r>
                  <a:rPr lang="en-US" dirty="0"/>
                  <a:t> positions)</a:t>
                </a:r>
              </a:p>
              <a:p>
                <a:r>
                  <a:rPr lang="en-US" dirty="0"/>
                  <a:t>Lower right: Regular convolution of 128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i="1" dirty="0">
                        <a:latin typeface="Cambria Math" panose="02040503050406030204" pitchFamily="18" charset="0"/>
                      </a:rPr>
                      <m:t>×</m:t>
                    </m:r>
                    <m:r>
                      <a:rPr lang="en-US" i="1" dirty="0">
                        <a:latin typeface="Cambria Math" panose="02040503050406030204" pitchFamily="18" charset="0"/>
                      </a:rPr>
                      <m:t>3</m:t>
                    </m:r>
                  </m:oMath>
                </a14:m>
                <a:r>
                  <a:rPr lang="en-US" dirty="0"/>
                  <a:t> filters with </a:t>
                </a:r>
                <a14:m>
                  <m:oMath xmlns:m="http://schemas.openxmlformats.org/officeDocument/2006/math">
                    <m:r>
                      <a:rPr lang="en-US" i="1" dirty="0">
                        <a:latin typeface="Cambria Math" panose="02040503050406030204" pitchFamily="18" charset="0"/>
                      </a:rPr>
                      <m:t>7</m:t>
                    </m:r>
                    <m:r>
                      <a:rPr lang="en-US" i="1" dirty="0">
                        <a:latin typeface="Cambria Math" panose="02040503050406030204" pitchFamily="18" charset="0"/>
                      </a:rPr>
                      <m:t>×</m:t>
                    </m:r>
                    <m:r>
                      <a:rPr lang="en-US" i="1" dirty="0">
                        <a:latin typeface="Cambria Math" panose="02040503050406030204" pitchFamily="18" charset="0"/>
                      </a:rPr>
                      <m:t>7</m:t>
                    </m:r>
                    <m:r>
                      <a:rPr lang="en-US" i="1" dirty="0">
                        <a:latin typeface="Cambria Math" panose="02040503050406030204" pitchFamily="18" charset="0"/>
                      </a:rPr>
                      <m:t>×</m:t>
                    </m:r>
                    <m:r>
                      <a:rPr lang="en-US" i="1" dirty="0">
                        <a:latin typeface="Cambria Math" panose="02040503050406030204" pitchFamily="18" charset="0"/>
                      </a:rPr>
                      <m:t>3</m:t>
                    </m:r>
                  </m:oMath>
                </a14:m>
                <a:r>
                  <a:rPr lang="en-US" dirty="0"/>
                  <a:t> input: </a:t>
                </a:r>
                <a14:m>
                  <m:oMath xmlns:m="http://schemas.openxmlformats.org/officeDocument/2006/math">
                    <m:r>
                      <a:rPr lang="en-US" b="0" i="1" smtClean="0">
                        <a:latin typeface="Cambria Math" panose="02040503050406030204" pitchFamily="18" charset="0"/>
                      </a:rPr>
                      <m:t>128</m:t>
                    </m:r>
                    <m:r>
                      <a:rPr lang="en-US" b="0" i="1" smtClean="0">
                        <a:latin typeface="Cambria Math" panose="02040503050406030204" pitchFamily="18" charset="0"/>
                      </a:rPr>
                      <m:t>∗</m:t>
                    </m:r>
                    <m:r>
                      <a:rPr lang="en-US" b="0" i="1" smtClean="0">
                        <a:latin typeface="Cambria Math" panose="02040503050406030204" pitchFamily="18" charset="0"/>
                      </a:rPr>
                      <m:t>675</m:t>
                    </m:r>
                    <m:r>
                      <a:rPr lang="en-US" b="0" i="1" smtClean="0">
                        <a:latin typeface="Cambria Math" panose="02040503050406030204" pitchFamily="18" charset="0"/>
                      </a:rPr>
                      <m:t>=</m:t>
                    </m:r>
                    <m:r>
                      <a:rPr lang="en-US" b="0" i="1" smtClean="0">
                        <a:latin typeface="Cambria Math" panose="02040503050406030204" pitchFamily="18" charset="0"/>
                      </a:rPr>
                      <m:t>864</m:t>
                    </m:r>
                    <m:r>
                      <a:rPr lang="en-US" b="0" i="1" smtClean="0">
                        <a:latin typeface="Cambria Math" panose="02040503050406030204" pitchFamily="18" charset="0"/>
                      </a:rPr>
                      <m:t>00</m:t>
                    </m:r>
                  </m:oMath>
                </a14:m>
                <a:r>
                  <a:rPr lang="en-US" dirty="0"/>
                  <a:t> operations (</a:t>
                </a:r>
                <a14:m>
                  <m:oMath xmlns:m="http://schemas.openxmlformats.org/officeDocument/2006/math">
                    <m:r>
                      <a:rPr lang="en-US" i="1">
                        <a:latin typeface="Cambria Math" panose="02040503050406030204" pitchFamily="18" charset="0"/>
                      </a:rPr>
                      <m:t>675</m:t>
                    </m:r>
                  </m:oMath>
                </a14:m>
                <a:r>
                  <a:rPr lang="en-US" dirty="0"/>
                  <a:t> operations for each of </a:t>
                </a:r>
                <a14:m>
                  <m:oMath xmlns:m="http://schemas.openxmlformats.org/officeDocument/2006/math">
                    <m:r>
                      <a:rPr lang="en-US" i="1">
                        <a:latin typeface="Cambria Math" panose="02040503050406030204" pitchFamily="18" charset="0"/>
                      </a:rPr>
                      <m:t>128</m:t>
                    </m:r>
                  </m:oMath>
                </a14:m>
                <a:r>
                  <a:rPr lang="en-US" dirty="0"/>
                  <a:t> filters)</a:t>
                </a:r>
              </a:p>
            </p:txBody>
          </p:sp>
        </mc:Choice>
        <mc:Fallback>
          <p:sp>
            <p:nvSpPr>
              <p:cNvPr id="3" name="Content Placeholder 2">
                <a:extLst>
                  <a:ext uri="{FF2B5EF4-FFF2-40B4-BE49-F238E27FC236}">
                    <a16:creationId xmlns:a16="http://schemas.microsoft.com/office/drawing/2014/main" id="{AE69BC0C-A935-44E8-A3CF-92FB65A7A15B}"/>
                  </a:ext>
                </a:extLst>
              </p:cNvPr>
              <p:cNvSpPr>
                <a:spLocks noGrp="1" noRot="1" noChangeAspect="1" noMove="1" noResize="1" noEditPoints="1" noAdjustHandles="1" noChangeArrowheads="1" noChangeShapeType="1" noTextEdit="1"/>
              </p:cNvSpPr>
              <p:nvPr>
                <p:ph idx="1"/>
              </p:nvPr>
            </p:nvSpPr>
            <p:spPr>
              <a:xfrm>
                <a:off x="0" y="1169835"/>
                <a:ext cx="3401421" cy="5571533"/>
              </a:xfrm>
              <a:blipFill>
                <a:blip r:embed="rId2"/>
                <a:stretch>
                  <a:fillRect l="-2509" t="-2298" r="-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17ACBEC-0358-4CE0-92FD-FAF0690FD4E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170" name="Picture 2" descr="Image">
            <a:extLst>
              <a:ext uri="{FF2B5EF4-FFF2-40B4-BE49-F238E27FC236}">
                <a16:creationId xmlns:a16="http://schemas.microsoft.com/office/drawing/2014/main" id="{6E7979F9-F5D3-496D-88AA-C4504B37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55" y="1547119"/>
            <a:ext cx="4806417" cy="1803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58F5C-86F9-439E-871E-3B5F89509864}"/>
              </a:ext>
            </a:extLst>
          </p:cNvPr>
          <p:cNvPicPr>
            <a:picLocks noChangeAspect="1"/>
          </p:cNvPicPr>
          <p:nvPr/>
        </p:nvPicPr>
        <p:blipFill>
          <a:blip r:embed="rId4"/>
          <a:stretch>
            <a:fillRect/>
          </a:stretch>
        </p:blipFill>
        <p:spPr>
          <a:xfrm>
            <a:off x="3298682" y="3714585"/>
            <a:ext cx="5847398" cy="1973580"/>
          </a:xfrm>
          <a:prstGeom prst="rect">
            <a:avLst/>
          </a:prstGeom>
        </p:spPr>
      </p:pic>
    </p:spTree>
    <p:extLst>
      <p:ext uri="{BB962C8B-B14F-4D97-AF65-F5344CB8AC3E}">
        <p14:creationId xmlns:p14="http://schemas.microsoft.com/office/powerpoint/2010/main" val="1901545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5B46-3C35-4A3B-B125-C7A3ECBC631F}"/>
              </a:ext>
            </a:extLst>
          </p:cNvPr>
          <p:cNvSpPr>
            <a:spLocks noGrp="1"/>
          </p:cNvSpPr>
          <p:nvPr>
            <p:ph type="title"/>
          </p:nvPr>
        </p:nvSpPr>
        <p:spPr/>
        <p:txBody>
          <a:bodyPr/>
          <a:lstStyle/>
          <a:p>
            <a:r>
              <a:rPr lang="en-US" dirty="0" err="1"/>
              <a:t>Depthwise</a:t>
            </a:r>
            <a:r>
              <a:rPr lang="en-US" dirty="0"/>
              <a:t> Separable Convolution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9330A4-8DD5-41FB-AD5C-9ACB1D8D9C58}"/>
                  </a:ext>
                </a:extLst>
              </p:cNvPr>
              <p:cNvSpPr>
                <a:spLocks noGrp="1"/>
              </p:cNvSpPr>
              <p:nvPr>
                <p:ph idx="1"/>
              </p:nvPr>
            </p:nvSpPr>
            <p:spPr>
              <a:xfrm>
                <a:off x="457200" y="1295400"/>
                <a:ext cx="8229600" cy="3501752"/>
              </a:xfrm>
            </p:spPr>
            <p:txBody>
              <a:bodyPr>
                <a:normAutofit fontScale="70000" lnSpcReduction="20000"/>
              </a:bodyPr>
              <a:lstStyle/>
              <a:p>
                <a:r>
                  <a:rPr lang="en-US" dirty="0"/>
                  <a:t>First, we use 3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filters, convolve each with 1 channel of the input to generate a </a:t>
                </a:r>
                <a14:m>
                  <m:oMath xmlns:m="http://schemas.openxmlformats.org/officeDocument/2006/math">
                    <m:r>
                      <a:rPr lang="en-US" b="0" i="1" dirty="0" smtClean="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1</m:t>
                    </m:r>
                  </m:oMath>
                </a14:m>
                <a:r>
                  <a:rPr lang="en-US" dirty="0"/>
                  <a:t> output, then stack them together to get </a:t>
                </a:r>
                <a14:m>
                  <m:oMath xmlns:m="http://schemas.openxmlformats.org/officeDocument/2006/math">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m:t>
                    </m:r>
                  </m:oMath>
                </a14:m>
                <a:r>
                  <a:rPr lang="en-US" dirty="0"/>
                  <a:t> operations for each of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oMath>
                </a14:m>
                <a:r>
                  <a:rPr lang="en-US" dirty="0"/>
                  <a:t> positions, for each of </a:t>
                </a:r>
                <a14:m>
                  <m:oMath xmlns:m="http://schemas.openxmlformats.org/officeDocument/2006/math">
                    <m:r>
                      <a:rPr lang="en-US" i="1">
                        <a:latin typeface="Cambria Math" panose="02040503050406030204" pitchFamily="18" charset="0"/>
                      </a:rPr>
                      <m:t>3</m:t>
                    </m:r>
                  </m:oMath>
                </a14:m>
                <a:r>
                  <a:rPr lang="en-US" dirty="0"/>
                  <a:t> filters)</a:t>
                </a:r>
              </a:p>
              <a:p>
                <a:r>
                  <a:rPr lang="en-US" dirty="0"/>
                  <a:t>Then, we use </a:t>
                </a:r>
                <a:r>
                  <a:rPr lang="en-US" b="0" i="0" dirty="0">
                    <a:solidFill>
                      <a:srgbClr val="292929"/>
                    </a:solidFill>
                    <a:effectLst/>
                    <a:latin typeface="charter"/>
                  </a:rPr>
                  <a:t>128 </a:t>
                </a: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filters, convolve each with 3 channels of its input to generate </a:t>
                </a:r>
                <a14:m>
                  <m:oMath xmlns:m="http://schemas.openxmlformats.org/officeDocument/2006/math">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128</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128</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9600</m:t>
                    </m:r>
                  </m:oMath>
                </a14:m>
                <a:r>
                  <a:rPr lang="en-US" dirty="0"/>
                  <a:t>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oMath>
                </a14:m>
                <a:r>
                  <a:rPr lang="en-US" dirty="0"/>
                  <a:t> positions, for each of 128 filters)</a:t>
                </a:r>
              </a:p>
              <a:p>
                <a:r>
                  <a:rPr lang="en-US" sz="3200" dirty="0"/>
                  <a:t>Total # arithmetic operations: </a:t>
                </a:r>
                <a14:m>
                  <m:oMath xmlns:m="http://schemas.openxmlformats.org/officeDocument/2006/math">
                    <m:r>
                      <a:rPr lang="en-US" b="0" i="1" smtClean="0">
                        <a:latin typeface="Cambria Math" panose="02040503050406030204" pitchFamily="18" charset="0"/>
                      </a:rPr>
                      <m:t>675</m:t>
                    </m:r>
                    <m:r>
                      <a:rPr lang="en-US" b="0" i="1" smtClean="0">
                        <a:latin typeface="Cambria Math" panose="02040503050406030204" pitchFamily="18" charset="0"/>
                      </a:rPr>
                      <m:t>+</m:t>
                    </m:r>
                    <m:r>
                      <a:rPr lang="en-US" b="0" i="1" smtClean="0">
                        <a:latin typeface="Cambria Math" panose="02040503050406030204" pitchFamily="18" charset="0"/>
                      </a:rPr>
                      <m:t>9600</m:t>
                    </m:r>
                    <m:r>
                      <a:rPr lang="en-US" b="0" i="1" smtClean="0">
                        <a:latin typeface="Cambria Math" panose="02040503050406030204" pitchFamily="18" charset="0"/>
                      </a:rPr>
                      <m:t>=</m:t>
                    </m:r>
                    <m:r>
                      <a:rPr lang="en-US" b="0" i="1" smtClean="0">
                        <a:latin typeface="Cambria Math" panose="02040503050406030204" pitchFamily="18" charset="0"/>
                      </a:rPr>
                      <m:t>10275</m:t>
                    </m:r>
                  </m:oMath>
                </a14:m>
                <a:endParaRPr lang="en-US" sz="3200" dirty="0"/>
              </a:p>
              <a:p>
                <a:pPr lvl="1"/>
                <a:r>
                  <a:rPr lang="en-US" dirty="0"/>
                  <a:t>Only 12% of </a:t>
                </a:r>
                <a14:m>
                  <m:oMath xmlns:m="http://schemas.openxmlformats.org/officeDocument/2006/math">
                    <m:r>
                      <a:rPr lang="en-US" i="1">
                        <a:latin typeface="Cambria Math" panose="02040503050406030204" pitchFamily="18" charset="0"/>
                      </a:rPr>
                      <m:t>86400</m:t>
                    </m:r>
                  </m:oMath>
                </a14:m>
                <a:r>
                  <a:rPr lang="en-US" dirty="0"/>
                  <a:t> operations for regular convolution</a:t>
                </a:r>
              </a:p>
              <a:p>
                <a:endParaRPr lang="en-SE" dirty="0"/>
              </a:p>
            </p:txBody>
          </p:sp>
        </mc:Choice>
        <mc:Fallback>
          <p:sp>
            <p:nvSpPr>
              <p:cNvPr id="3" name="Content Placeholder 2">
                <a:extLst>
                  <a:ext uri="{FF2B5EF4-FFF2-40B4-BE49-F238E27FC236}">
                    <a16:creationId xmlns:a16="http://schemas.microsoft.com/office/drawing/2014/main" id="{349330A4-8DD5-41FB-AD5C-9ACB1D8D9C58}"/>
                  </a:ext>
                </a:extLst>
              </p:cNvPr>
              <p:cNvSpPr>
                <a:spLocks noGrp="1" noRot="1" noChangeAspect="1" noMove="1" noResize="1" noEditPoints="1" noAdjustHandles="1" noChangeArrowheads="1" noChangeShapeType="1" noTextEdit="1"/>
              </p:cNvSpPr>
              <p:nvPr>
                <p:ph idx="1"/>
              </p:nvPr>
            </p:nvSpPr>
            <p:spPr>
              <a:xfrm>
                <a:off x="457200" y="1295400"/>
                <a:ext cx="8229600" cy="3501752"/>
              </a:xfrm>
              <a:blipFill>
                <a:blip r:embed="rId3"/>
                <a:stretch>
                  <a:fillRect l="-815" t="-2962" r="-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84EE4E-D46B-4D20-A6CB-601C361C2E6A}"/>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FCA8310-A4D1-4DFF-B392-DDA466AB11B8}"/>
              </a:ext>
            </a:extLst>
          </p:cNvPr>
          <p:cNvPicPr>
            <a:picLocks noChangeAspect="1"/>
          </p:cNvPicPr>
          <p:nvPr/>
        </p:nvPicPr>
        <p:blipFill>
          <a:blip r:embed="rId4"/>
          <a:stretch>
            <a:fillRect/>
          </a:stretch>
        </p:blipFill>
        <p:spPr>
          <a:xfrm>
            <a:off x="0" y="4941168"/>
            <a:ext cx="9108504" cy="1882425"/>
          </a:xfrm>
          <a:prstGeom prst="rect">
            <a:avLst/>
          </a:prstGeom>
        </p:spPr>
      </p:pic>
    </p:spTree>
    <p:extLst>
      <p:ext uri="{BB962C8B-B14F-4D97-AF65-F5344CB8AC3E}">
        <p14:creationId xmlns:p14="http://schemas.microsoft.com/office/powerpoint/2010/main" val="3876625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2987824" cy="5105400"/>
          </a:xfrm>
        </p:spPr>
        <p:txBody>
          <a:bodyPr>
            <a:normAutofit fontScale="77500" lnSpcReduction="20000"/>
          </a:bodyPr>
          <a:lstStyle/>
          <a:p>
            <a:r>
              <a:rPr lang="en-US" dirty="0"/>
              <a:t>Facilitates parallel HW  implementation, since parallel HW (GPU, FPGA…) can handle matrix multiplication efficiently, at the expense of increased memory size for storing the weights (the biases are not shown </a:t>
            </a:r>
            <a:r>
              <a:rPr lang="en-US"/>
              <a:t>in fig)</a:t>
            </a:r>
            <a:endParaRPr lang="en-SE"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Tree>
    <p:extLst>
      <p:ext uri="{BB962C8B-B14F-4D97-AF65-F5344CB8AC3E}">
        <p14:creationId xmlns:p14="http://schemas.microsoft.com/office/powerpoint/2010/main" val="88125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m:t>
                    </m:r>
                    <m:r>
                      <a:rPr lang="en-US" b="0" i="0" dirty="0" smtClean="0">
                        <a:latin typeface="Cambria Math" panose="02040503050406030204" pitchFamily="18" charset="0"/>
                      </a:rPr>
                      <m:t>=</m:t>
                    </m:r>
                    <m:r>
                      <a:rPr lang="en-US" b="0" i="0" dirty="0" smtClean="0">
                        <a:latin typeface="Cambria Math" panose="02040503050406030204" pitchFamily="18" charset="0"/>
                      </a:rPr>
                      <m:t>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=3,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32×32×1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32×32</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28×28×6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32−5)+1=28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14×14×6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10×10×16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14−5)+1=10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5×5×16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1×1×120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5−5)+1=1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1×1×120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804248" cy="2014340"/>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6003404" y="4550679"/>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Two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Similarly, three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RF as a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CONV layer</a:t>
                </a:r>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280"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Deep Learning on Embedded Systems</a:t>
            </a:r>
          </a:p>
        </p:txBody>
      </p:sp>
      <p:pic>
        <p:nvPicPr>
          <p:cNvPr id="3074" name="Picture 2" descr="“deep learnin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83" y="3272878"/>
            <a:ext cx="3703799" cy="2223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mbedded high-performanc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095" y="5894723"/>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459746"/>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5"/>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6"/>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dirty="0"/>
              <a:t>Multi-Layer Perceptron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dirty="0"/>
              <a:t>In an MLP, all layers are fully connected </a:t>
            </a:r>
          </a:p>
          <a:p>
            <a:r>
              <a:rPr lang="en-US" dirty="0"/>
              <a:t>Cannot alter input image size</a:t>
            </a:r>
          </a:p>
          <a:p>
            <a:r>
              <a:rPr lang="en-US" dirty="0"/>
              <a:t>Permutation invariance</a:t>
            </a:r>
          </a:p>
          <a:p>
            <a:pPr lvl="1"/>
            <a:r>
              <a:rPr lang="en-US" dirty="0"/>
              <a:t>Cannot recognize geometry/locality of input </a:t>
            </a:r>
          </a:p>
          <a:p>
            <a:pPr lvl="1"/>
            <a:r>
              <a:rPr lang="en-US" dirty="0"/>
              <a:t>Below two images, with same set of pixels but different permutations, will generate the exact same output in an MLP</a:t>
            </a:r>
          </a:p>
          <a:p>
            <a:pPr lvl="1"/>
            <a:r>
              <a:rPr lang="en-US" dirty="0"/>
              <a:t>Not useful for image recognition </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645025"/>
            <a:ext cx="4839714" cy="2755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MLP layers(s) are fully 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251520" y="5699261"/>
            <a:ext cx="3558619" cy="115478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9</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4109</TotalTime>
  <Words>7356</Words>
  <Application>Microsoft Office PowerPoint</Application>
  <PresentationFormat>On-screen Show (4:3)</PresentationFormat>
  <Paragraphs>849</Paragraphs>
  <Slides>78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charter</vt:lpstr>
      <vt:lpstr>Roboto</vt:lpstr>
      <vt:lpstr>Arial</vt:lpstr>
      <vt:lpstr>Cambria Math</vt:lpstr>
      <vt:lpstr>Courier New</vt:lpstr>
      <vt:lpstr>Tahoma</vt:lpstr>
      <vt:lpstr>Times New Roman</vt:lpstr>
      <vt:lpstr>Wingdings</vt:lpstr>
      <vt:lpstr>Default Design</vt:lpstr>
      <vt:lpstr>LX CNNs and RNNs</vt:lpstr>
      <vt:lpstr>Classic Computer Vision</vt:lpstr>
      <vt:lpstr>Input Image Encoding</vt:lpstr>
      <vt:lpstr>Filters/Kernels in Computer Vision</vt:lpstr>
      <vt:lpstr>Effects of Convolution w. Common Filters</vt:lpstr>
      <vt:lpstr>Convolutional Neural Networks (CNN)</vt:lpstr>
      <vt:lpstr>Multi-Layer Perceptron vs. CNN </vt:lpstr>
      <vt:lpstr>Convolution Operation</vt:lpstr>
      <vt:lpstr>PowerPoint Presentation</vt:lpstr>
      <vt:lpstr>Stacked Activation Maps</vt:lpstr>
      <vt:lpstr>Receptive Field and Weight Sharing</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Transposed Convolution</vt:lpstr>
      <vt:lpstr>Dilated Convolution</vt:lpstr>
      <vt:lpstr>Spatial Separable Convolution</vt:lpstr>
      <vt:lpstr>Depthwise Separable Convolution: Review of Regular Convolution</vt:lpstr>
      <vt:lpstr>Depthwise Separable Convolution</vt:lpstr>
      <vt:lpstr>3D Convolution</vt:lpstr>
      <vt:lpstr>Converting Convolution to Matrix Multiplication</vt:lpstr>
      <vt:lpstr>Quiz 1</vt:lpstr>
      <vt:lpstr>Pooling and Fully-Connected Layers</vt:lpstr>
      <vt:lpstr>Pooling (Sub-Sampling) Layer</vt:lpstr>
      <vt:lpstr>Max Pooling w. Examples</vt:lpstr>
      <vt:lpstr>Overlapping Pooling</vt:lpstr>
      <vt:lpstr>FC Layer</vt:lpstr>
      <vt:lpstr>No. Params in Each Layer </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Memory Size Considerations</vt:lpstr>
      <vt:lpstr>Deep Learning on Embedded Systems</vt:lpstr>
      <vt:lpstr>Weight Pruning</vt:lpstr>
      <vt:lpstr>Device vs. Cloud</vt:lpstr>
      <vt:lpstr>Example Scenario for Computational Offloading</vt:lpstr>
      <vt:lpstr>Collaborative Processing</vt:lpstr>
      <vt:lpstr>CNN Layer Patterns</vt:lpstr>
      <vt:lpstr>CNN Summary</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357</cp:revision>
  <dcterms:created xsi:type="dcterms:W3CDTF">2020-03-21T16:53:45Z</dcterms:created>
  <dcterms:modified xsi:type="dcterms:W3CDTF">2021-03-31T10:10:05Z</dcterms:modified>
</cp:coreProperties>
</file>